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21"/>
  </p:notesMasterIdLst>
  <p:handoutMasterIdLst>
    <p:handoutMasterId r:id="rId22"/>
  </p:handoutMasterIdLst>
  <p:sldIdLst>
    <p:sldId id="256" r:id="rId7"/>
    <p:sldId id="271" r:id="rId8"/>
    <p:sldId id="273" r:id="rId9"/>
    <p:sldId id="257" r:id="rId10"/>
    <p:sldId id="258" r:id="rId11"/>
    <p:sldId id="262" r:id="rId12"/>
    <p:sldId id="263" r:id="rId13"/>
    <p:sldId id="260" r:id="rId14"/>
    <p:sldId id="264" r:id="rId15"/>
    <p:sldId id="267" r:id="rId16"/>
    <p:sldId id="266" r:id="rId17"/>
    <p:sldId id="269" r:id="rId18"/>
    <p:sldId id="270" r:id="rId19"/>
    <p:sldId id="268" r:id="rId2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p:restoredTop sz="61947"/>
  </p:normalViewPr>
  <p:slideViewPr>
    <p:cSldViewPr snapToGrid="0">
      <p:cViewPr varScale="1">
        <p:scale>
          <a:sx n="68" d="100"/>
          <a:sy n="68" d="100"/>
        </p:scale>
        <p:origin x="2152" y="224"/>
      </p:cViewPr>
      <p:guideLst>
        <p:guide orient="horz" pos="894"/>
        <p:guide pos="9120"/>
      </p:guideLst>
    </p:cSldViewPr>
  </p:slideViewPr>
  <p:notesTextViewPr>
    <p:cViewPr>
      <p:scale>
        <a:sx n="150" d="100"/>
        <a:sy n="150" d="100"/>
      </p:scale>
      <p:origin x="0" y="0"/>
    </p:cViewPr>
  </p:notesTextViewPr>
  <p:notesViewPr>
    <p:cSldViewPr snapToGrid="0">
      <p:cViewPr>
        <p:scale>
          <a:sx n="206" d="100"/>
          <a:sy n="206" d="100"/>
        </p:scale>
        <p:origin x="3240" y="-28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smtClean="0"/>
              <a:t>Elegant Tests</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smtClean="0"/>
              <a:t>Chef Software, Inc</a:t>
            </a:r>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9625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smtClean="0"/>
              <a:t>Chef Software, Inc</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394636" y="4343399"/>
            <a:ext cx="6112042" cy="4531093"/>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8" name="Header Placeholder 1"/>
          <p:cNvSpPr>
            <a:spLocks noGrp="1"/>
          </p:cNvSpPr>
          <p:nvPr>
            <p:ph type="hdr" sz="quarter"/>
          </p:nvPr>
        </p:nvSpPr>
        <p:spPr>
          <a:xfrm>
            <a:off x="0" y="9625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smtClean="0"/>
              <a:t>Elegant Tests</a:t>
            </a: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Welcome </a:t>
            </a:r>
            <a:r>
              <a:rPr lang="en-US" dirty="0" smtClean="0"/>
              <a:t>to Elegant Tests.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200030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425922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us end with a discussion about the following topics.</a:t>
            </a:r>
          </a:p>
          <a:p>
            <a:endParaRPr lang="en-US" baseline="0" dirty="0" smtClean="0"/>
          </a:p>
          <a:p>
            <a:r>
              <a:rPr lang="en-US" baseline="0" dirty="0" smtClean="0"/>
              <a:t>Instructor Note: With large groups I often find it better to have individuals turn to the individuals around them, form groups of whatever size they feel comfortable, and have them take turns asking and answering the questions. </a:t>
            </a:r>
            <a:r>
              <a:rPr lang="en-US" baseline="0" smtClean="0"/>
              <a:t>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59071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continue let us stop for a moment answer </a:t>
            </a:r>
            <a:r>
              <a:rPr lang="en-US" baseline="0" smtClean="0"/>
              <a:t>any questions that anyone might have at this time.</a:t>
            </a:r>
            <a:endParaRPr lang="en-US"/>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85710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584459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8213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creating this workshop we spent a lot of time thinking about who you are to help guide us in preparing the best content to assist you and to define the scope of what to share with you.</a:t>
            </a:r>
          </a:p>
          <a:p>
            <a:endParaRPr lang="en-US" baseline="0" dirty="0" smtClean="0"/>
          </a:p>
          <a:p>
            <a:r>
              <a:rPr lang="en-US" baseline="0" dirty="0" smtClean="0"/>
              <a:t>First and foremost we made the assumption that you are an author or co-author of cookbooks. By that we mean you have edited or created recipes and defined attributes. During your time working with Chef you have written unit tests to help describe the intended purpose of your recipes. Ideally </a:t>
            </a:r>
            <a:r>
              <a:rPr lang="en-US" dirty="0" smtClean="0"/>
              <a:t>we </a:t>
            </a:r>
            <a:r>
              <a:rPr lang="en-US" baseline="0" dirty="0" smtClean="0"/>
              <a:t>are talking to some of you that have created a bit of a problem for yourself with how big your test suite has become. And whether or not you have that problem you are interested in learning more about how Ruby's RSpec can increase the elegance of the tests you write.</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969871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begin let's take a moment to get to know one another.</a:t>
            </a:r>
            <a:endParaRPr lang="en-US" baseline="0" dirty="0" smtClean="0"/>
          </a:p>
          <a:p>
            <a:r>
              <a:rPr lang="en-US" baseline="0" dirty="0" smtClean="0"/>
              <a:t>Instructor Note: Often times with larger, in-person groups I prefer to have the individuals perform this introduction one-on-one. Having people leave their desks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21672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this training is to teach you techniques that will combat the redundancy in your test suite and then extract those helpers into a </a:t>
            </a:r>
            <a:r>
              <a:rPr lang="en-US" baseline="0" smtClean="0"/>
              <a:t>Ruby gem.</a:t>
            </a:r>
          </a:p>
          <a:p>
            <a:endParaRPr lang="en-US" baseline="0" dirty="0" smtClean="0"/>
          </a:p>
          <a:p>
            <a:r>
              <a:rPr lang="en-US" baseline="0" dirty="0" smtClean="0"/>
              <a:t>Chef is built on top of Ruby. The testing tools built on top of RSpec. This means you have the power of a programming language at your disposal and we will have to keep a tight focus on the challenges and exercises presented in this content. </a:t>
            </a:r>
            <a:r>
              <a:rPr lang="en-US" dirty="0" smtClean="0"/>
              <a:t>During and throughout the content we will have discussion where we may have additional time to talk about many different topics but in this interest of time and popular opinion we may need to leave those discussions.</a:t>
            </a:r>
          </a:p>
          <a:p>
            <a:endParaRPr lang="en-US" dirty="0" smtClean="0"/>
          </a:p>
          <a:p>
            <a:r>
              <a:rPr lang="en-US" baseline="0" dirty="0" smtClean="0"/>
              <a:t>During the introductions you learned about the other individuals here in the course with you. They may have shared similar problems and domains. During the time that we are here respectfully reach out them so that you can continue the conversation, grow each others' knowledge, and become better professionals.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80445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throughout this</a:t>
            </a:r>
            <a:r>
              <a:rPr lang="en-US" baseline="0" dirty="0" smtClean="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a:p>
            <a:endParaRPr lang="en-US" baseline="0" dirty="0" smtClean="0"/>
          </a:p>
          <a:p>
            <a:r>
              <a:rPr lang="en-US" baseline="0" dirty="0" smtClean="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31634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content of this training has been</a:t>
            </a:r>
            <a:r>
              <a:rPr lang="en-US" baseline="0" dirty="0" smtClean="0"/>
              <a:t> designed in a way to emphasize this hands-on approach to the content. Together, we will perform exercises together that accomplish an understood objective. After that is done you will often emphasize an activity by performing a lab. The lab is designed to challenge your understanding and retention of the previously accomplished exercises. You can work through this labs on your own or in groups. After completing the labs we will all come together again to review the exercise. Finally, we will end each section with a discussion about the topics that we introduced. These discussions will often ask you to share your opinions, recent experiences, or previous experiences within this domain.</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97126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outline of the</a:t>
            </a:r>
            <a:r>
              <a:rPr lang="en-US" baseline="0" dirty="0" smtClean="0"/>
              <a:t> events for this workshop. Please take a moment to review this list to ensure that the topics listed here meet your expectations. Take a moment to note which topics are of most interest to you. Also note which topics are not present here on this list. We will discuss your thoughts at the end of the section.</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903441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The learners for this workshop</a:t>
            </a:r>
            <a:r>
              <a:rPr lang="en-US" dirty="0" smtClean="0"/>
              <a:t> can use their own workstations. However, if there are any troubles or concerns it is important to provide them with one to ensure that the time is spent on learning the material and not troubleshooting any installation issues. 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225600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 Id="rId3"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pic>
        <p:nvPicPr>
          <p:cNvPr id="7" name="Picture 6" descr="chef.g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Tree>
    <p:extLst>
      <p:ext uri="{BB962C8B-B14F-4D97-AF65-F5344CB8AC3E}">
        <p14:creationId xmlns:p14="http://schemas.microsoft.com/office/powerpoint/2010/main" val="952892369"/>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a:t>
            </a:r>
            <a:r>
              <a:rPr lang="is-IS" dirty="0" smtClean="0">
                <a:solidFill>
                  <a:srgbClr val="7D868C"/>
                </a:solidFill>
                <a:latin typeface="+mn-lt"/>
                <a:ea typeface="+mn-ea"/>
                <a:cs typeface="+mn-cs"/>
              </a:rPr>
              <a:t>2017</a:t>
            </a:r>
            <a:r>
              <a:rPr lang="en-US" dirty="0" smtClean="0">
                <a:solidFill>
                  <a:srgbClr val="7D868C"/>
                </a:solidFill>
                <a:latin typeface="+mn-lt"/>
                <a:ea typeface="+mn-ea"/>
                <a:cs typeface="+mn-cs"/>
              </a:rPr>
              <a:t>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a:t>
            </a:r>
            <a:r>
              <a:rPr lang="is-IS" dirty="0" smtClean="0">
                <a:solidFill>
                  <a:srgbClr val="7D868C"/>
                </a:solidFill>
                <a:latin typeface="+mn-lt"/>
                <a:ea typeface="+mn-ea"/>
                <a:cs typeface="+mn-cs"/>
              </a:rPr>
              <a:t>2017</a:t>
            </a:r>
            <a:r>
              <a:rPr lang="en-US" dirty="0" smtClean="0">
                <a:solidFill>
                  <a:srgbClr val="7D868C"/>
                </a:solidFill>
                <a:latin typeface="+mn-lt"/>
                <a:ea typeface="+mn-ea"/>
                <a:cs typeface="+mn-cs"/>
              </a:rPr>
              <a:t>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Elegant Tests</a:t>
            </a:r>
            <a:endParaRPr lang="en-US" dirty="0"/>
          </a:p>
        </p:txBody>
      </p:sp>
      <p:sp>
        <p:nvSpPr>
          <p:cNvPr id="3" name="Text Placeholder 2"/>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Rounded Rectangle 3"/>
          <p:cNvSpPr/>
          <p:nvPr/>
        </p:nvSpPr>
        <p:spPr bwMode="auto">
          <a:xfrm>
            <a:off x="819150" y="3028950"/>
            <a:ext cx="9772650" cy="1181100"/>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Rounded Rectangle 5"/>
          <p:cNvSpPr/>
          <p:nvPr/>
        </p:nvSpPr>
        <p:spPr bwMode="auto">
          <a:xfrm>
            <a:off x="971550" y="342900"/>
            <a:ext cx="9772650" cy="1181100"/>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the Workstation</a:t>
            </a:r>
            <a:endParaRPr lang="en-US" dirty="0"/>
          </a:p>
        </p:txBody>
      </p:sp>
      <p:sp>
        <p:nvSpPr>
          <p:cNvPr id="3" name="Content Placeholder 2"/>
          <p:cNvSpPr>
            <a:spLocks noGrp="1"/>
          </p:cNvSpPr>
          <p:nvPr>
            <p:ph sz="quarter" idx="10"/>
          </p:nvPr>
        </p:nvSpPr>
        <p:spPr/>
        <p:txBody>
          <a:bodyPr/>
          <a:lstStyle/>
          <a:p>
            <a:r>
              <a:rPr lang="en-US" dirty="0"/>
              <a:t>The authenticity of host '54.209.164.144 (54.209.164.144)' can't be </a:t>
            </a:r>
            <a:r>
              <a:rPr lang="en-US" dirty="0" err="1"/>
              <a:t>established.RSA</a:t>
            </a:r>
            <a:r>
              <a:rPr lang="en-US" dirty="0"/>
              <a:t> key fingerprint is SHA256:tKoTsPbn6ER9BLThZqntXTxIYem3zV/</a:t>
            </a:r>
            <a:r>
              <a:rPr lang="en-US" dirty="0" err="1"/>
              <a:t>iTQWvhLrBIBQ.Are</a:t>
            </a:r>
            <a:r>
              <a:rPr lang="en-US" dirty="0"/>
              <a:t> you sure you want to continue connecting (yes/no</a:t>
            </a:r>
            <a:r>
              <a:rPr lang="en-US" dirty="0" smtClean="0"/>
              <a:t>)? </a:t>
            </a:r>
            <a:r>
              <a:rPr lang="en-US" b="1" dirty="0" smtClean="0"/>
              <a:t>yes</a:t>
            </a:r>
          </a:p>
          <a:p>
            <a:r>
              <a:rPr lang="en-US" dirty="0"/>
              <a:t>chef@54.209.164.144's password</a:t>
            </a:r>
            <a:r>
              <a:rPr lang="en-US" dirty="0" smtClean="0"/>
              <a:t>: </a:t>
            </a:r>
            <a:r>
              <a:rPr lang="en-US" b="1" dirty="0" smtClean="0"/>
              <a:t>PASSWORD</a:t>
            </a:r>
          </a:p>
          <a:p>
            <a:r>
              <a:rPr lang="en-US" dirty="0"/>
              <a:t>chef@ip-172-31-15-97 </a:t>
            </a:r>
            <a:r>
              <a:rPr lang="en-US"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IPADDRESS -l </a:t>
            </a:r>
            <a:r>
              <a:rPr lang="en-US" dirty="0"/>
              <a:t>USERNAME</a:t>
            </a:r>
          </a:p>
        </p:txBody>
      </p:sp>
    </p:spTree>
    <p:extLst>
      <p:ext uri="{BB962C8B-B14F-4D97-AF65-F5344CB8AC3E}">
        <p14:creationId xmlns:p14="http://schemas.microsoft.com/office/powerpoint/2010/main" val="1749407559"/>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65051854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topics are you most interested in learning?</a:t>
            </a:r>
          </a:p>
          <a:p>
            <a:endParaRPr lang="en-US" dirty="0"/>
          </a:p>
          <a:p>
            <a:r>
              <a:rPr lang="en-US" dirty="0" smtClean="0"/>
              <a:t>What topics are missing that you want to learn about?</a:t>
            </a:r>
            <a:endParaRPr lang="en-US" dirty="0"/>
          </a:p>
        </p:txBody>
      </p:sp>
    </p:spTree>
    <p:extLst>
      <p:ext uri="{BB962C8B-B14F-4D97-AF65-F5344CB8AC3E}">
        <p14:creationId xmlns:p14="http://schemas.microsoft.com/office/powerpoint/2010/main" val="220728646"/>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208713494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826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Name</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Contact information</a:t>
            </a:r>
          </a:p>
          <a:p>
            <a:r>
              <a:rPr lang="en-US" sz="2800" dirty="0" smtClean="0"/>
              <a:t>Work History</a:t>
            </a:r>
          </a:p>
          <a:p>
            <a:r>
              <a:rPr lang="en-US" sz="2800" dirty="0" smtClean="0"/>
              <a:t>Witty Quotes</a:t>
            </a:r>
          </a:p>
          <a:p>
            <a:r>
              <a:rPr lang="en-US" sz="2800" dirty="0" smtClean="0"/>
              <a:t>Details you want to share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403140"/>
            <a:ext cx="7754083" cy="5815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Title</a:t>
            </a:r>
          </a:p>
        </p:txBody>
      </p:sp>
    </p:spTree>
    <p:extLst>
      <p:ext uri="{BB962C8B-B14F-4D97-AF65-F5344CB8AC3E}">
        <p14:creationId xmlns:p14="http://schemas.microsoft.com/office/powerpoint/2010/main" val="10822876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7510" y="1139474"/>
            <a:ext cx="3490397" cy="3490397"/>
          </a:xfrm>
          <a:prstGeom prst="rect">
            <a:avLst/>
          </a:prstGeom>
          <a:noFill/>
        </p:spPr>
      </p:pic>
      <p:pic>
        <p:nvPicPr>
          <p:cNvPr id="5" name="Picture 4"/>
          <p:cNvPicPr>
            <a:picLocks noChangeAspect="1"/>
          </p:cNvPicPr>
          <p:nvPr/>
        </p:nvPicPr>
        <p:blipFill>
          <a:blip r:embed="rId4"/>
          <a:stretch>
            <a:fillRect/>
          </a:stretch>
        </p:blipFill>
        <p:spPr>
          <a:xfrm>
            <a:off x="3501065" y="1137482"/>
            <a:ext cx="5851055" cy="3494380"/>
          </a:xfrm>
          <a:prstGeom prst="rect">
            <a:avLst/>
          </a:prstGeom>
          <a:noFill/>
        </p:spPr>
      </p:pic>
      <p:pic>
        <p:nvPicPr>
          <p:cNvPr id="8" name="Picture 7"/>
          <p:cNvPicPr>
            <a:picLocks noChangeAspect="1"/>
          </p:cNvPicPr>
          <p:nvPr/>
        </p:nvPicPr>
        <p:blipFill>
          <a:blip r:embed="rId5"/>
          <a:stretch>
            <a:fillRect/>
          </a:stretch>
        </p:blipFill>
        <p:spPr>
          <a:xfrm>
            <a:off x="9371599" y="1137481"/>
            <a:ext cx="3007335" cy="3492389"/>
          </a:xfrm>
          <a:prstGeom prst="rect">
            <a:avLst/>
          </a:prstGeom>
          <a:noFill/>
        </p:spPr>
      </p:pic>
      <p:pic>
        <p:nvPicPr>
          <p:cNvPr id="9" name="Picture 8"/>
          <p:cNvPicPr>
            <a:picLocks noChangeAspect="1"/>
          </p:cNvPicPr>
          <p:nvPr/>
        </p:nvPicPr>
        <p:blipFill>
          <a:blip r:embed="rId6"/>
          <a:stretch>
            <a:fillRect/>
          </a:stretch>
        </p:blipFill>
        <p:spPr>
          <a:xfrm>
            <a:off x="12116026" y="1133475"/>
            <a:ext cx="4126893" cy="3496395"/>
          </a:xfrm>
          <a:prstGeom prst="rect">
            <a:avLst/>
          </a:prstGeom>
          <a:noFill/>
        </p:spPr>
      </p:pic>
      <p:sp>
        <p:nvSpPr>
          <p:cNvPr id="6" name="Rectangle 5"/>
          <p:cNvSpPr/>
          <p:nvPr/>
        </p:nvSpPr>
        <p:spPr bwMode="auto">
          <a:xfrm>
            <a:off x="0" y="1006404"/>
            <a:ext cx="16256000" cy="3721477"/>
          </a:xfrm>
          <a:prstGeom prst="rect">
            <a:avLst/>
          </a:prstGeom>
          <a:solidFill>
            <a:schemeClr val="bg1">
              <a:alpha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Who I Think You Are</a:t>
            </a:r>
            <a:endParaRPr lang="en-US" dirty="0"/>
          </a:p>
        </p:txBody>
      </p:sp>
      <p:sp>
        <p:nvSpPr>
          <p:cNvPr id="3" name="Text Placeholder 2"/>
          <p:cNvSpPr>
            <a:spLocks noGrp="1"/>
          </p:cNvSpPr>
          <p:nvPr>
            <p:ph type="body" sz="quarter" idx="12"/>
          </p:nvPr>
        </p:nvSpPr>
        <p:spPr>
          <a:xfrm>
            <a:off x="1214438" y="2425542"/>
            <a:ext cx="14130337" cy="1874090"/>
          </a:xfrm>
        </p:spPr>
        <p:txBody>
          <a:bodyPr/>
          <a:lstStyle/>
          <a:p>
            <a:pPr marL="457200" indent="-457200">
              <a:buFont typeface="Wingdings" charset="2"/>
              <a:buChar char="Ø"/>
            </a:pPr>
            <a:r>
              <a:rPr lang="en-US" sz="2800" dirty="0" smtClean="0"/>
              <a:t>Author and maintain Chef Cookbooks</a:t>
            </a:r>
            <a:r>
              <a:rPr lang="en-US" sz="2800" dirty="0"/>
              <a:t> </a:t>
            </a:r>
            <a:r>
              <a:rPr lang="en-US" sz="2800" dirty="0" smtClean="0"/>
              <a:t>with </a:t>
            </a:r>
            <a:r>
              <a:rPr lang="en-US" sz="2800" dirty="0" err="1" smtClean="0"/>
              <a:t>ChefSpec</a:t>
            </a:r>
            <a:r>
              <a:rPr lang="en-US" sz="2800" dirty="0" smtClean="0"/>
              <a:t> Tests</a:t>
            </a:r>
          </a:p>
          <a:p>
            <a:pPr marL="457200" indent="-457200">
              <a:buFont typeface="Wingdings" charset="2"/>
              <a:buChar char="Ø"/>
            </a:pPr>
            <a:r>
              <a:rPr lang="en-US" sz="2800" dirty="0" smtClean="0"/>
              <a:t>Maintainer of a test suite that contains lots of duplication</a:t>
            </a:r>
          </a:p>
          <a:p>
            <a:pPr marL="457200" indent="-457200">
              <a:buFont typeface="Wingdings" charset="2"/>
              <a:buChar char="Ø"/>
            </a:pPr>
            <a:r>
              <a:rPr lang="en-US" sz="2800" dirty="0" smtClean="0"/>
              <a:t>Interested in furthering your knowledge of Ruby's RSpec</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Chef Cookbook Author</a:t>
            </a:r>
          </a:p>
        </p:txBody>
      </p:sp>
      <p:grpSp>
        <p:nvGrpSpPr>
          <p:cNvPr id="14" name="Group 13"/>
          <p:cNvGrpSpPr/>
          <p:nvPr/>
        </p:nvGrpSpPr>
        <p:grpSpPr>
          <a:xfrm>
            <a:off x="609600" y="5072835"/>
            <a:ext cx="9888828" cy="2744247"/>
            <a:chOff x="3489405" y="4991963"/>
            <a:chExt cx="9888828" cy="2744247"/>
          </a:xfrm>
        </p:grpSpPr>
        <p:pic>
          <p:nvPicPr>
            <p:cNvPr id="10" name="Picture 9" descr="cookbook-dev-pp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405" y="4991963"/>
              <a:ext cx="4882896" cy="2744247"/>
            </a:xfrm>
            <a:prstGeom prst="rect">
              <a:avLst/>
            </a:prstGeom>
          </p:spPr>
        </p:pic>
        <p:sp>
          <p:nvSpPr>
            <p:cNvPr id="11" name="TextBox 10"/>
            <p:cNvSpPr txBox="1"/>
            <p:nvPr/>
          </p:nvSpPr>
          <p:spPr bwMode="white">
            <a:xfrm>
              <a:off x="3489405"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=191263</a:t>
              </a:r>
              <a:endParaRPr lang="en-US" sz="2000" b="1" dirty="0" smtClean="0">
                <a:solidFill>
                  <a:schemeClr val="bg1"/>
                </a:solidFill>
              </a:endParaRPr>
            </a:p>
          </p:txBody>
        </p:sp>
        <p:pic>
          <p:nvPicPr>
            <p:cNvPr id="12" name="Picture 11" descr="chefspec-pp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5337" y="4991964"/>
              <a:ext cx="4882896" cy="2744246"/>
            </a:xfrm>
            <a:prstGeom prst="rect">
              <a:avLst/>
            </a:prstGeom>
          </p:spPr>
        </p:pic>
        <p:sp>
          <p:nvSpPr>
            <p:cNvPr id="13" name="TextBox 12"/>
            <p:cNvSpPr txBox="1"/>
            <p:nvPr/>
          </p:nvSpPr>
          <p:spPr bwMode="white">
            <a:xfrm>
              <a:off x="8495337"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=194483</a:t>
              </a:r>
              <a:endParaRPr lang="en-US" sz="2000" b="1" dirty="0" smtClean="0">
                <a:solidFill>
                  <a:schemeClr val="bg1"/>
                </a:solidFill>
              </a:endParaRPr>
            </a:p>
          </p:txBody>
        </p:sp>
      </p:gr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7134" y="5024940"/>
            <a:ext cx="2008922" cy="2008922"/>
          </a:xfrm>
          <a:prstGeom prst="rect">
            <a:avLst/>
          </a:prstGeom>
        </p:spPr>
      </p:pic>
      <p:sp>
        <p:nvSpPr>
          <p:cNvPr id="18" name="TextBox 17"/>
          <p:cNvSpPr txBox="1"/>
          <p:nvPr/>
        </p:nvSpPr>
        <p:spPr bwMode="white">
          <a:xfrm>
            <a:off x="13666058" y="5521026"/>
            <a:ext cx="2188026" cy="2470658"/>
          </a:xfrm>
          <a:prstGeom prst="rect">
            <a:avLst/>
          </a:prstGeom>
        </p:spPr>
        <p:txBody>
          <a:bodyPr vert="horz" wrap="square" lIns="91440" tIns="91440" rIns="91440" bIns="91440" rtlCol="0">
            <a:normAutofit fontScale="85000" lnSpcReduction="20000"/>
          </a:bodyPr>
          <a:lstStyle/>
          <a:p>
            <a:pPr algn="r"/>
            <a:r>
              <a:rPr lang="en-US" sz="2000" b="1" dirty="0" smtClean="0"/>
              <a:t>Training</a:t>
            </a:r>
          </a:p>
          <a:p>
            <a:pPr algn="r"/>
            <a:endParaRPr lang="en-US" sz="2000" b="1" dirty="0"/>
          </a:p>
          <a:p>
            <a:pPr algn="r"/>
            <a:endParaRPr lang="en-US" sz="2000" b="1" dirty="0"/>
          </a:p>
          <a:p>
            <a:pPr algn="r"/>
            <a:r>
              <a:rPr lang="en-US" sz="2000" b="1" dirty="0" err="1" smtClean="0"/>
              <a:t>training.chef.io</a:t>
            </a:r>
            <a:endParaRPr lang="en-US" sz="2000" b="1" dirty="0" smtClean="0"/>
          </a:p>
          <a:p>
            <a:endParaRPr lang="en-US" sz="2000" dirty="0"/>
          </a:p>
          <a:p>
            <a:pPr marL="342900" indent="-342900">
              <a:buFont typeface="Wingdings" charset="2"/>
              <a:buChar char="v"/>
            </a:pPr>
            <a:endParaRPr lang="en-US" sz="2000" dirty="0" smtClean="0"/>
          </a:p>
          <a:p>
            <a:pPr marL="342900" indent="-342900">
              <a:buFont typeface="Wingdings" charset="2"/>
              <a:buChar char="v"/>
            </a:pPr>
            <a:r>
              <a:rPr lang="en-US" sz="2000" dirty="0" smtClean="0"/>
              <a:t>Chef Essentials</a:t>
            </a:r>
          </a:p>
          <a:p>
            <a:pPr marL="342900" indent="-342900">
              <a:buFont typeface="Wingdings" charset="2"/>
              <a:buChar char="v"/>
            </a:pPr>
            <a:endParaRPr lang="en-US" sz="2000" dirty="0" smtClean="0"/>
          </a:p>
          <a:p>
            <a:pPr marL="342900" indent="-342900">
              <a:buFont typeface="Wingdings" charset="2"/>
              <a:buChar char="v"/>
            </a:pPr>
            <a:r>
              <a:rPr lang="en-US" sz="2000" dirty="0" smtClean="0"/>
              <a:t>Test-Driven Cookbook Development</a:t>
            </a:r>
          </a:p>
        </p:txBody>
      </p:sp>
      <p:cxnSp>
        <p:nvCxnSpPr>
          <p:cNvPr id="20" name="Straight Connector 19"/>
          <p:cNvCxnSpPr/>
          <p:nvPr/>
        </p:nvCxnSpPr>
        <p:spPr>
          <a:xfrm>
            <a:off x="13652611" y="6042835"/>
            <a:ext cx="2201473"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a:off x="10755051" y="5024940"/>
            <a:ext cx="645459" cy="2792142"/>
          </a:xfrm>
          <a:prstGeom prst="rect">
            <a:avLst/>
          </a:prstGeom>
        </p:spPr>
        <p:txBody>
          <a:bodyPr vert="horz" wrap="square" lIns="91440" tIns="91440" rIns="91440" bIns="91440" rtlCol="0" anchor="ctr">
            <a:normAutofit/>
          </a:bodyPr>
          <a:lstStyle/>
          <a:p>
            <a:pPr algn="ctr"/>
            <a:r>
              <a:rPr lang="en-US" dirty="0" smtClean="0"/>
              <a:t>OR</a:t>
            </a:r>
          </a:p>
        </p:txBody>
      </p:sp>
    </p:spTree>
    <p:extLst>
      <p:ext uri="{BB962C8B-B14F-4D97-AF65-F5344CB8AC3E}">
        <p14:creationId xmlns:p14="http://schemas.microsoft.com/office/powerpoint/2010/main" val="102281364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Yourselves</a:t>
            </a:r>
            <a:endParaRPr lang="en-US" dirty="0"/>
          </a:p>
        </p:txBody>
      </p:sp>
      <p:sp>
        <p:nvSpPr>
          <p:cNvPr id="3" name="Text Placeholder 2"/>
          <p:cNvSpPr>
            <a:spLocks noGrp="1"/>
          </p:cNvSpPr>
          <p:nvPr>
            <p:ph type="body" sz="quarter" idx="12"/>
          </p:nvPr>
        </p:nvSpPr>
        <p:spPr>
          <a:xfrm>
            <a:off x="650040" y="1856199"/>
            <a:ext cx="14898624" cy="3067494"/>
          </a:xfrm>
        </p:spPr>
        <p:txBody>
          <a:bodyPr/>
          <a:lstStyle/>
          <a:p>
            <a:pPr marL="457200" indent="-457200">
              <a:buFont typeface="Arial"/>
              <a:buChar char="•"/>
            </a:pPr>
            <a:r>
              <a:rPr lang="en-US" dirty="0" smtClean="0"/>
              <a:t>Name</a:t>
            </a:r>
          </a:p>
          <a:p>
            <a:pPr marL="457200" indent="-457200">
              <a:buFont typeface="Arial"/>
              <a:buChar char="•"/>
            </a:pPr>
            <a:r>
              <a:rPr lang="en-US" dirty="0" smtClean="0"/>
              <a:t>Current Role</a:t>
            </a:r>
          </a:p>
          <a:p>
            <a:pPr marL="457200" indent="-457200">
              <a:buFont typeface="Arial"/>
              <a:buChar char="•"/>
            </a:pPr>
            <a:r>
              <a:rPr lang="en-US" dirty="0" smtClean="0"/>
              <a:t>Previous Roles / Background</a:t>
            </a:r>
          </a:p>
          <a:p>
            <a:pPr marL="457200" indent="-457200">
              <a:buFont typeface="Arial"/>
              <a:buChar char="•"/>
            </a:pPr>
            <a:r>
              <a:rPr lang="en-US" dirty="0" smtClean="0"/>
              <a:t>Experience with Chef</a:t>
            </a:r>
          </a:p>
        </p:txBody>
      </p:sp>
      <p:sp>
        <p:nvSpPr>
          <p:cNvPr id="4" name="Text Placeholder 2"/>
          <p:cNvSpPr txBox="1">
            <a:spLocks/>
          </p:cNvSpPr>
          <p:nvPr/>
        </p:nvSpPr>
        <p:spPr bwMode="white">
          <a:xfrm>
            <a:off x="802440" y="5525522"/>
            <a:ext cx="14898624" cy="2250786"/>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accent3">
                    <a:lumMod val="50000"/>
                  </a:schemeClr>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accent3">
                    <a:lumMod val="50000"/>
                  </a:schemeClr>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b="1" dirty="0" smtClean="0"/>
              <a:t>Conversation Topics (complete these sentences)</a:t>
            </a:r>
          </a:p>
          <a:p>
            <a:r>
              <a:rPr lang="en-US" dirty="0" smtClean="0"/>
              <a:t>	The most difficult thing that I've tested was ...</a:t>
            </a:r>
          </a:p>
          <a:p>
            <a:r>
              <a:rPr lang="en-US" dirty="0"/>
              <a:t>	</a:t>
            </a:r>
            <a:r>
              <a:rPr lang="en-US" dirty="0" smtClean="0"/>
              <a:t>My team and I review code before we commit it </a:t>
            </a:r>
            <a:r>
              <a:rPr lang="en-US" smtClean="0"/>
              <a:t>to production </a:t>
            </a:r>
            <a:r>
              <a:rPr lang="en-US" dirty="0" smtClean="0"/>
              <a:t>by ....</a:t>
            </a:r>
          </a:p>
          <a:p>
            <a:endParaRPr lang="en-US" dirty="0" smtClean="0"/>
          </a:p>
          <a:p>
            <a:endParaRPr lang="en-US" dirty="0" smtClean="0"/>
          </a:p>
          <a:p>
            <a:endParaRPr lang="en-US" dirty="0"/>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pPr marL="0" lvl="1"/>
            <a:r>
              <a:rPr lang="en-US" sz="3600" dirty="0"/>
              <a:t>You will leave this class </a:t>
            </a:r>
            <a:r>
              <a:rPr lang="en-US" sz="3600" dirty="0" smtClean="0"/>
              <a:t>with the ability to </a:t>
            </a:r>
            <a:r>
              <a:rPr lang="en-US" sz="3600" smtClean="0"/>
              <a:t>combat redundancy in your tests.</a:t>
            </a:r>
            <a:endParaRPr lang="en-US" sz="3600" dirty="0" smtClean="0"/>
          </a:p>
          <a:p>
            <a:pPr marL="0" lvl="1"/>
            <a:endParaRPr lang="en-US" sz="3600" dirty="0" smtClean="0"/>
          </a:p>
          <a:p>
            <a:pPr marL="0" lvl="1"/>
            <a:r>
              <a:rPr lang="en-US" sz="3600" dirty="0" smtClean="0"/>
              <a:t>You </a:t>
            </a:r>
            <a:r>
              <a:rPr lang="en-US" sz="3600" dirty="0"/>
              <a:t>bring with you your own domain expertise and problems. Chef is a framework for solving those problems. Our job is to teach you how to express solutions to your problems with Chef</a:t>
            </a:r>
            <a:r>
              <a:rPr lang="en-US" sz="3600" dirty="0" smtClean="0"/>
              <a:t>.</a:t>
            </a:r>
            <a:endParaRPr lang="en-US" sz="3600" dirty="0"/>
          </a:p>
        </p:txBody>
      </p:sp>
    </p:spTree>
    <p:extLst>
      <p:ext uri="{BB962C8B-B14F-4D97-AF65-F5344CB8AC3E}">
        <p14:creationId xmlns:p14="http://schemas.microsoft.com/office/powerpoint/2010/main" val="739353592"/>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r>
              <a:rPr lang="en-US" sz="3600" b="1" dirty="0" smtClean="0"/>
              <a:t>Ask Me Anything:</a:t>
            </a:r>
            <a:r>
              <a:rPr lang="en-US" sz="3600" dirty="0" smtClean="0"/>
              <a:t> It is important that we answer your questions and set you on the path to be able to find more answers.</a:t>
            </a:r>
          </a:p>
          <a:p>
            <a:endParaRPr lang="en-US" sz="3600" dirty="0"/>
          </a:p>
          <a:p>
            <a:r>
              <a:rPr lang="en-US" sz="3600" b="1" dirty="0" smtClean="0"/>
              <a:t>Break It: </a:t>
            </a:r>
            <a:r>
              <a:rPr lang="en-US" sz="3600" dirty="0" smtClean="0"/>
              <a:t>If everything works the first time go back and make some changes. Explore! Discovering the boundaries will help you when you continue on your journey.</a:t>
            </a:r>
            <a:endParaRPr lang="en-US" sz="3600" dirty="0"/>
          </a:p>
        </p:txBody>
      </p:sp>
    </p:spTree>
    <p:extLst>
      <p:ext uri="{BB962C8B-B14F-4D97-AF65-F5344CB8AC3E}">
        <p14:creationId xmlns:p14="http://schemas.microsoft.com/office/powerpoint/2010/main" val="159024407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Exercises, Labs, and Discussion</a:t>
            </a:r>
            <a:endParaRPr lang="en-US" dirty="0"/>
          </a:p>
        </p:txBody>
      </p:sp>
      <p:sp>
        <p:nvSpPr>
          <p:cNvPr id="3" name="Text Placeholder 2"/>
          <p:cNvSpPr>
            <a:spLocks noGrp="1"/>
          </p:cNvSpPr>
          <p:nvPr>
            <p:ph type="body" sz="quarter" idx="12"/>
          </p:nvPr>
        </p:nvSpPr>
        <p:spPr>
          <a:xfrm>
            <a:off x="650040" y="1856198"/>
            <a:ext cx="14898624" cy="6020476"/>
          </a:xfrm>
        </p:spPr>
        <p:txBody>
          <a:bodyPr/>
          <a:lstStyle/>
          <a:p>
            <a:r>
              <a:rPr lang="en-US" dirty="0" smtClean="0"/>
              <a:t>This course is designed to be hands on. You will run lots of commands, write lots of code, and express your understanding.</a:t>
            </a:r>
          </a:p>
          <a:p>
            <a:pPr marL="457200" indent="-457200">
              <a:buFont typeface="Arial" charset="0"/>
              <a:buChar char="•"/>
            </a:pPr>
            <a:endParaRPr lang="en-US" dirty="0"/>
          </a:p>
          <a:p>
            <a:pPr marL="457200" indent="-457200">
              <a:buFont typeface="Arial" charset="0"/>
              <a:buChar char="•"/>
            </a:pPr>
            <a:r>
              <a:rPr lang="en-US" b="1" dirty="0" smtClean="0"/>
              <a:t>Group Exercises: </a:t>
            </a:r>
            <a:r>
              <a:rPr lang="en-US" dirty="0" smtClean="0"/>
              <a:t>All participants and the instructor will work through the content together. The instructor will often lead the way and explain things as we proceed.</a:t>
            </a:r>
            <a:endParaRPr lang="en-US" dirty="0"/>
          </a:p>
          <a:p>
            <a:pPr marL="457200" indent="-457200">
              <a:buFont typeface="Arial" charset="0"/>
              <a:buChar char="•"/>
            </a:pPr>
            <a:r>
              <a:rPr lang="en-US" b="1" dirty="0" smtClean="0"/>
              <a:t>Lab:</a:t>
            </a:r>
            <a:r>
              <a:rPr lang="en-US" dirty="0" smtClean="0"/>
              <a:t> You will be asked to perform the task on your own or in groups.</a:t>
            </a:r>
            <a:endParaRPr lang="en-US" dirty="0"/>
          </a:p>
          <a:p>
            <a:pPr marL="457200" indent="-457200">
              <a:buFont typeface="Arial" charset="0"/>
              <a:buChar char="•"/>
            </a:pPr>
            <a:r>
              <a:rPr lang="en-US" b="1" dirty="0" smtClean="0"/>
              <a:t>Discussion:</a:t>
            </a:r>
            <a:r>
              <a:rPr lang="en-US" dirty="0" smtClean="0"/>
              <a:t> As a group we will talk about the concepts introduced and the work that we have completed.</a:t>
            </a:r>
          </a:p>
        </p:txBody>
      </p:sp>
    </p:spTree>
    <p:extLst>
      <p:ext uri="{BB962C8B-B14F-4D97-AF65-F5344CB8AC3E}">
        <p14:creationId xmlns:p14="http://schemas.microsoft.com/office/powerpoint/2010/main" val="49359637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4000" dirty="0" smtClean="0"/>
              <a:t>Introduction</a:t>
            </a:r>
          </a:p>
          <a:p>
            <a:r>
              <a:rPr lang="en-US" sz="4000" dirty="0"/>
              <a:t>l</a:t>
            </a:r>
            <a:r>
              <a:rPr lang="en-US" sz="4000" dirty="0" smtClean="0"/>
              <a:t>et</a:t>
            </a:r>
          </a:p>
          <a:p>
            <a:r>
              <a:rPr lang="en-US" sz="4000" dirty="0" err="1" smtClean="0"/>
              <a:t>shared_examples</a:t>
            </a:r>
            <a:endParaRPr lang="en-US" sz="4000" dirty="0" smtClean="0"/>
          </a:p>
          <a:p>
            <a:r>
              <a:rPr lang="en-US" sz="4000" dirty="0" err="1" smtClean="0"/>
              <a:t>def</a:t>
            </a:r>
            <a:r>
              <a:rPr lang="en-US" sz="4000" dirty="0" smtClean="0"/>
              <a:t> method</a:t>
            </a:r>
          </a:p>
        </p:txBody>
      </p:sp>
      <p:sp>
        <p:nvSpPr>
          <p:cNvPr id="3" name="Content Placeholder 2"/>
          <p:cNvSpPr>
            <a:spLocks noGrp="1"/>
          </p:cNvSpPr>
          <p:nvPr>
            <p:ph sz="quarter" idx="12"/>
          </p:nvPr>
        </p:nvSpPr>
        <p:spPr/>
        <p:txBody>
          <a:bodyPr>
            <a:normAutofit/>
          </a:bodyPr>
          <a:lstStyle/>
          <a:p>
            <a:r>
              <a:rPr lang="en-US" sz="4000" dirty="0" err="1" smtClean="0"/>
              <a:t>shared_context</a:t>
            </a:r>
            <a:endParaRPr lang="en-US" sz="4000" dirty="0" smtClean="0"/>
          </a:p>
          <a:p>
            <a:r>
              <a:rPr lang="en-US" sz="4000" dirty="0" smtClean="0"/>
              <a:t>require</a:t>
            </a:r>
          </a:p>
          <a:p>
            <a:r>
              <a:rPr lang="en-US" sz="4000" dirty="0" err="1" smtClean="0"/>
              <a:t>alias_example_group_to</a:t>
            </a:r>
            <a:endParaRPr lang="en-US" sz="4000" dirty="0" smtClean="0"/>
          </a:p>
          <a:p>
            <a:r>
              <a:rPr lang="en-US" sz="4000" dirty="0" smtClean="0"/>
              <a:t>Creating a Ruby gem</a:t>
            </a:r>
          </a:p>
          <a:p>
            <a:r>
              <a:rPr lang="en-US" sz="4000" dirty="0" smtClean="0"/>
              <a:t>Conclusion</a:t>
            </a:r>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dirty="0" smtClean="0"/>
              <a:t>Afternoon</a:t>
            </a:r>
            <a:endParaRPr lang="en-US" dirty="0"/>
          </a:p>
        </p:txBody>
      </p:sp>
    </p:spTree>
    <p:extLst>
      <p:ext uri="{BB962C8B-B14F-4D97-AF65-F5344CB8AC3E}">
        <p14:creationId xmlns:p14="http://schemas.microsoft.com/office/powerpoint/2010/main" val="98796791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all the tools installed.</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1093237728"/>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Template.potx</Template>
  <TotalTime>15458</TotalTime>
  <Words>1665</Words>
  <Application>Microsoft Macintosh PowerPoint</Application>
  <PresentationFormat>Custom</PresentationFormat>
  <Paragraphs>131</Paragraphs>
  <Slides>14</Slides>
  <Notes>14</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Courier New</vt:lpstr>
      <vt:lpstr>ＭＳ Ｐゴシック</vt:lpstr>
      <vt:lpstr>Wingdings</vt:lpstr>
      <vt:lpstr>Template</vt:lpstr>
      <vt:lpstr>Interaction</vt:lpstr>
      <vt:lpstr>Elegant Tests</vt:lpstr>
      <vt:lpstr>Instructor Name</vt:lpstr>
      <vt:lpstr>Who I Think You Are</vt:lpstr>
      <vt:lpstr>Introduce Yourselves</vt:lpstr>
      <vt:lpstr>Expectations</vt:lpstr>
      <vt:lpstr>Expectations</vt:lpstr>
      <vt:lpstr>Group Exercises, Labs, and Discussion</vt:lpstr>
      <vt:lpstr>PowerPoint Presentation</vt:lpstr>
      <vt:lpstr>Pre-built Workstation</vt:lpstr>
      <vt:lpstr>Login to the Workstation</vt:lpstr>
      <vt:lpstr>Pre-built Workstation</vt:lpstr>
      <vt:lpstr>Discussion</vt:lpstr>
      <vt:lpstr>Q&amp;A</vt:lpstr>
      <vt:lpstr>PowerPoint Presentation</vt:lpstr>
    </vt:vector>
  </TitlesOfParts>
  <Manager/>
  <Company>Chef</Company>
  <LinksUpToDate>false</LinksUpToDate>
  <SharedDoc>false</SharedDoc>
  <HyperlinkBase/>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Franklin Webber</cp:lastModifiedBy>
  <cp:revision>2143</cp:revision>
  <cp:lastPrinted>2016-02-29T04:26:37Z</cp:lastPrinted>
  <dcterms:created xsi:type="dcterms:W3CDTF">2012-09-13T17:36:07Z</dcterms:created>
  <dcterms:modified xsi:type="dcterms:W3CDTF">2017-03-06T21:32:07Z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